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1"/>
  </p:notesMasterIdLst>
  <p:sldIdLst>
    <p:sldId id="256" r:id="rId2"/>
    <p:sldId id="257" r:id="rId3"/>
    <p:sldId id="258" r:id="rId4"/>
    <p:sldId id="267" r:id="rId5"/>
    <p:sldId id="261" r:id="rId6"/>
    <p:sldId id="263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587A6-A6AB-D447-AFB2-737EC31F162D}" v="54" dt="2019-10-22T17:24:39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390EC-68A0-ED42-B09F-3B56D7D41E11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041E9-3401-B243-998F-3F6FDD3EC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“Statement” –Ofsted 2011, history British schools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Younger generation particularly not interested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 students may not know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 tools not interactive – boring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Example labour history, read new posts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Don’t read the index of 300+ 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Change this, make a corpus engaging and interesting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Plan: attractive physical artefact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Enticed by QR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Takes to digital destination, explore,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Physical – calendar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Creation using python and </a:t>
            </a:r>
            <a:r>
              <a:rPr lang="en-GB" dirty="0" err="1"/>
              <a:t>callirhoe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Each month an event, picture, description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Useful info for students (school calendar) – ensures daily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Eventually scan QR code to time-map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Shows current, then explore, much better than an article as keeps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9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 made corpus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Uni and Manchester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Give to students – more interested and excited about attending </a:t>
            </a:r>
            <a:r>
              <a:rPr lang="en-US" dirty="0" err="1"/>
              <a:t>uni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End of month first calendar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Time-map and corpus complete end of December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After exams and Feb finalise and complete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March and April evaluation – large part of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Evaluation large part– a lot of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Handing to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Measure engagement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Track click-through QR - </a:t>
            </a:r>
            <a:r>
              <a:rPr lang="en-GB" dirty="0" err="1"/>
              <a:t>bit.ly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Surveys and ask opinion better understand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041E9-3401-B243-998F-3F6FDD3EC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5D4E609-E961-7347-AE89-3627D5EDF49D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3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3DD-16E4-6A46-9219-E78A4FA37E38}" type="datetime1">
              <a:rPr lang="en-GB" smtClean="0"/>
              <a:t>06/11/2019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BC4-0844-A24F-82ED-F1070968412A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1E1C-5AB2-CA4F-A062-4258F5D3112B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83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31CE-3259-4745-A52D-EEC62978DF1C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6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1F6A-1A82-5A47-9601-FA82C5DCA230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092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EAC3-DADC-514E-B9A9-FF7F12976117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181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76FA-2E3C-E84B-BA6A-2E6D228C9E4B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10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1310-80A9-A646-886E-1BD0C88F5E1E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0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D88E-4F47-0C43-9A3E-69B12DCB827D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856F-80D4-6D40-A8A1-E62CEC831BE3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3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02C13-478D-984E-918D-2FF80F152DA8}" type="datetime1">
              <a:rPr lang="en-GB" smtClean="0"/>
              <a:t>06/11/2019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6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384AD-55DD-A249-A4BC-65BD972C23E2}" type="datetime1">
              <a:rPr lang="en-GB" smtClean="0"/>
              <a:t>06/11/2019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53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9FB-BE4C-3A44-B974-857F59F6D793}" type="datetime1">
              <a:rPr lang="en-GB" smtClean="0"/>
              <a:t>06/11/2019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9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D3C9-96AD-2F48-BE9F-8FCE3B211E55}" type="datetime1">
              <a:rPr lang="en-GB" smtClean="0"/>
              <a:t>06/11/2019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579D-12FC-0540-91DF-D1ADD700F7E9}" type="datetime1">
              <a:rPr lang="en-GB" smtClean="0"/>
              <a:t>06/11/2019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3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2500D-1FE9-1545-A452-1EB403936C26}" type="datetime1">
              <a:rPr lang="en-GB" smtClean="0"/>
              <a:t>06/11/2019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437FED-9347-AB44-BCFB-5CD92DC4AB0B}" type="datetime1">
              <a:rPr lang="en-GB" smtClean="0"/>
              <a:t>06/11/2019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B3065C-BF6E-364D-8B90-5BA7F0FD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6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5DC2-4DE7-CD4F-9FF6-AC5B196E8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Engaging History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98833-EBB7-444D-9C3E-2234A1743B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Clarke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2E41-BBA2-0A43-8E86-5A57945D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129" y="5037663"/>
            <a:ext cx="55116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78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ED6C-0E99-4F41-A36D-8C6CDBB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Problem: lack of historical interest </a:t>
            </a:r>
          </a:p>
        </p:txBody>
      </p:sp>
      <p:pic>
        <p:nvPicPr>
          <p:cNvPr id="9" name="Content Placeholder 8" descr="A person standing in a room&#10;&#10;Description automatically generated">
            <a:extLst>
              <a:ext uri="{FF2B5EF4-FFF2-40B4-BE49-F238E27FC236}">
                <a16:creationId xmlns:a16="http://schemas.microsoft.com/office/drawing/2014/main" id="{F33196E5-B906-824B-83E7-599D1894A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91" r="14254"/>
          <a:stretch/>
        </p:blipFill>
        <p:spPr>
          <a:xfrm>
            <a:off x="6603007" y="2743205"/>
            <a:ext cx="4780987" cy="30915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01D15E-3D92-9A4A-84BC-4BC54B2789BB}"/>
              </a:ext>
            </a:extLst>
          </p:cNvPr>
          <p:cNvSpPr txBox="1"/>
          <p:nvPr/>
        </p:nvSpPr>
        <p:spPr>
          <a:xfrm>
            <a:off x="797121" y="2471062"/>
            <a:ext cx="58975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“History has never been so unpopular” –</a:t>
            </a:r>
            <a:r>
              <a:rPr lang="en-US" sz="4000" dirty="0"/>
              <a:t> </a:t>
            </a:r>
            <a:r>
              <a:rPr lang="en-US" dirty="0"/>
              <a:t>Ofsted report 2011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Particularly the younger generation are not interested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Students may have no knowledge of their university and the city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4F7C5-50EE-934F-82C9-CC57209A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9" y="5969000"/>
            <a:ext cx="54269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4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DB7405C-F34F-D745-BAA5-3DB768EA5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" r="15516" b="33398"/>
          <a:stretch/>
        </p:blipFill>
        <p:spPr>
          <a:xfrm>
            <a:off x="6346371" y="2564722"/>
            <a:ext cx="4062843" cy="353943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BD9867-A1AE-7044-B041-C2C3E1782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370" y="2617333"/>
            <a:ext cx="4062843" cy="3434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DED6C-0E99-4F41-A36D-8C6CDBB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Why the lack of interest?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1D15E-3D92-9A4A-84BC-4BC54B2789BB}"/>
              </a:ext>
            </a:extLst>
          </p:cNvPr>
          <p:cNvSpPr txBox="1"/>
          <p:nvPr/>
        </p:nvSpPr>
        <p:spPr>
          <a:xfrm>
            <a:off x="1145463" y="2460176"/>
            <a:ext cx="52009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Corpus’ and blogs/articles not interactive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Boring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Current blog - People read new blog posts but never read older ones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Index of over 300 blog posts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EE740-8928-2843-8470-9CC00431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701" y="5969000"/>
            <a:ext cx="54269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87A3-DF69-9C40-B081-5217CAF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A0DF-CB90-424A-9D08-CB20E56F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7" y="5969000"/>
            <a:ext cx="542697" cy="279400"/>
          </a:xfrm>
        </p:spPr>
        <p:txBody>
          <a:bodyPr/>
          <a:lstStyle/>
          <a:p>
            <a:r>
              <a:rPr lang="en-US" sz="1400" dirty="0"/>
              <a:t>5</a:t>
            </a:r>
          </a:p>
        </p:txBody>
      </p:sp>
      <p:pic>
        <p:nvPicPr>
          <p:cNvPr id="5" name="Content Placeholder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C8D3A90-A449-AA42-BC99-53FAF032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45128" y="2535544"/>
            <a:ext cx="3531589" cy="353158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2C817BF-DA3F-384D-81D3-EE75B6D986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7715283" y="2923798"/>
            <a:ext cx="3575132" cy="2776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98264-759D-6E44-B150-0A82B91A5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39" t="9384" r="32066" b="10572"/>
          <a:stretch/>
        </p:blipFill>
        <p:spPr>
          <a:xfrm>
            <a:off x="4090595" y="3934278"/>
            <a:ext cx="366004" cy="37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19A4F-229D-E04E-AEE0-DB2784B2FE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9" r="7143"/>
          <a:stretch/>
        </p:blipFill>
        <p:spPr>
          <a:xfrm>
            <a:off x="4889335" y="2910857"/>
            <a:ext cx="1766645" cy="15787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FE3C5A-889B-9546-B57A-85366B56B8C6}"/>
              </a:ext>
            </a:extLst>
          </p:cNvPr>
          <p:cNvCxnSpPr>
            <a:cxnSpLocks/>
          </p:cNvCxnSpPr>
          <p:nvPr/>
        </p:nvCxnSpPr>
        <p:spPr>
          <a:xfrm>
            <a:off x="6655980" y="3934278"/>
            <a:ext cx="1059303" cy="4214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95880C-9124-A049-B9A2-F44250EB6EEA}"/>
              </a:ext>
            </a:extLst>
          </p:cNvPr>
          <p:cNvCxnSpPr>
            <a:cxnSpLocks/>
          </p:cNvCxnSpPr>
          <p:nvPr/>
        </p:nvCxnSpPr>
        <p:spPr>
          <a:xfrm flipV="1">
            <a:off x="4098925" y="3566160"/>
            <a:ext cx="790410" cy="380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878737-6FB2-B74D-B974-53BFF4143F26}"/>
              </a:ext>
            </a:extLst>
          </p:cNvPr>
          <p:cNvCxnSpPr>
            <a:cxnSpLocks/>
          </p:cNvCxnSpPr>
          <p:nvPr/>
        </p:nvCxnSpPr>
        <p:spPr>
          <a:xfrm>
            <a:off x="4098925" y="4293506"/>
            <a:ext cx="790410" cy="1616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6FE4998-1A23-234F-98C0-3469AC36791E}"/>
              </a:ext>
            </a:extLst>
          </p:cNvPr>
          <p:cNvSpPr txBox="1"/>
          <p:nvPr/>
        </p:nvSpPr>
        <p:spPr>
          <a:xfrm>
            <a:off x="4779653" y="4727301"/>
            <a:ext cx="2557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800" dirty="0"/>
              <a:t>Scan QR code</a:t>
            </a:r>
          </a:p>
          <a:p>
            <a:pPr marL="342900" indent="-342900">
              <a:buAutoNum type="arabicPeriod"/>
            </a:pPr>
            <a:r>
              <a:rPr lang="en-GB" sz="2800" dirty="0"/>
              <a:t>Directed to web-page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C9DE3-C67B-884B-AF8F-95E5CE1E7EC1}"/>
              </a:ext>
            </a:extLst>
          </p:cNvPr>
          <p:cNvSpPr txBox="1"/>
          <p:nvPr/>
        </p:nvSpPr>
        <p:spPr>
          <a:xfrm>
            <a:off x="1365070" y="3505489"/>
            <a:ext cx="2536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Attractive Physical Artefact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8B2A6-E0E7-8C41-AA8C-71ABFDF68F67}"/>
              </a:ext>
            </a:extLst>
          </p:cNvPr>
          <p:cNvSpPr txBox="1"/>
          <p:nvPr/>
        </p:nvSpPr>
        <p:spPr>
          <a:xfrm>
            <a:off x="8290561" y="3756569"/>
            <a:ext cx="2536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Digital Destination</a:t>
            </a:r>
          </a:p>
        </p:txBody>
      </p:sp>
    </p:spTree>
    <p:extLst>
      <p:ext uri="{BB962C8B-B14F-4D97-AF65-F5344CB8AC3E}">
        <p14:creationId xmlns:p14="http://schemas.microsoft.com/office/powerpoint/2010/main" val="344295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ED6C-0E99-4F41-A36D-8C6CDBB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Calendar and Time-Map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1D15E-3D92-9A4A-84BC-4BC54B2789BB}"/>
              </a:ext>
            </a:extLst>
          </p:cNvPr>
          <p:cNvSpPr txBox="1"/>
          <p:nvPr/>
        </p:nvSpPr>
        <p:spPr>
          <a:xfrm>
            <a:off x="793318" y="2496103"/>
            <a:ext cx="58654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Calendar creation tool written in Python using the callirhoe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One historical event for each 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Will also contain useful information (School calendar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QR code directs user to a time-map</a:t>
            </a:r>
          </a:p>
        </p:txBody>
      </p:sp>
      <p:pic>
        <p:nvPicPr>
          <p:cNvPr id="8" name="Content Placeholder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CCAE496-3238-A744-A4BC-0C938C942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0151" y="2590800"/>
            <a:ext cx="2696400" cy="2696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33EDA-183C-7848-A0FD-501E6539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7" y="5969000"/>
            <a:ext cx="542697" cy="279400"/>
          </a:xfrm>
        </p:spPr>
        <p:txBody>
          <a:bodyPr/>
          <a:lstStyle/>
          <a:p>
            <a:r>
              <a:rPr lang="en-US" sz="1400" dirty="0"/>
              <a:t>4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B69A4A-44E7-0D42-8D89-8C17E4A5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43" y="4395281"/>
            <a:ext cx="3728222" cy="17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ED6C-0E99-4F41-A36D-8C6CDBB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Corpus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1D15E-3D92-9A4A-84BC-4BC54B2789BB}"/>
              </a:ext>
            </a:extLst>
          </p:cNvPr>
          <p:cNvSpPr txBox="1"/>
          <p:nvPr/>
        </p:nvSpPr>
        <p:spPr>
          <a:xfrm>
            <a:off x="1426719" y="2600658"/>
            <a:ext cx="4961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Self built corpus containing all the historical information</a:t>
            </a:r>
          </a:p>
          <a:p>
            <a:pPr lvl="1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Mixture of University history and Manchester history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Plan to be given to new university students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A9588-14E9-8141-8499-91A4BCFAC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0409" y="2557993"/>
            <a:ext cx="4442340" cy="35876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F0384-A0CC-A544-B6D1-E1F76D4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9" y="5969000"/>
            <a:ext cx="542697" cy="279400"/>
          </a:xfrm>
        </p:spPr>
        <p:txBody>
          <a:bodyPr/>
          <a:lstStyle/>
          <a:p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6462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0610-09C1-474E-8E54-9772F1CE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07DBAF-20BB-3A48-9FDC-15E2F65A4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648131"/>
              </p:ext>
            </p:extLst>
          </p:nvPr>
        </p:nvGraphicFramePr>
        <p:xfrm>
          <a:off x="1295400" y="2601006"/>
          <a:ext cx="4399788" cy="341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14">
                  <a:extLst>
                    <a:ext uri="{9D8B030D-6E8A-4147-A177-3AD203B41FA5}">
                      <a16:colId xmlns:a16="http://schemas.microsoft.com/office/drawing/2014/main" val="2774040982"/>
                    </a:ext>
                  </a:extLst>
                </a:gridCol>
                <a:gridCol w="3208274">
                  <a:extLst>
                    <a:ext uri="{9D8B030D-6E8A-4147-A177-3AD203B41FA5}">
                      <a16:colId xmlns:a16="http://schemas.microsoft.com/office/drawing/2014/main" val="2366366584"/>
                    </a:ext>
                  </a:extLst>
                </a:gridCol>
              </a:tblGrid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8608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November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Created Calendar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29446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December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Finish the Time-Map and Corpus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29942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82259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Finalise</a:t>
                      </a:r>
                      <a:r>
                        <a:rPr lang="en-US" dirty="0"/>
                        <a:t> and Complete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97634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Evaluation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24889"/>
                  </a:ext>
                </a:extLst>
              </a:tr>
              <a:tr h="487362">
                <a:tc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3569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DCBF1-001D-5F45-8AA2-3FAF7249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8816" y="5969000"/>
            <a:ext cx="54269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7</a:t>
            </a:fld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CB9C7-C8A0-EF45-842C-6B0EE35614C8}"/>
              </a:ext>
            </a:extLst>
          </p:cNvPr>
          <p:cNvSpPr txBox="1"/>
          <p:nvPr/>
        </p:nvSpPr>
        <p:spPr>
          <a:xfrm>
            <a:off x="5998029" y="3036435"/>
            <a:ext cx="50307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Organisation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Trello – </a:t>
            </a:r>
            <a:r>
              <a:rPr lang="en-GB" sz="2800" dirty="0"/>
              <a:t>organisation</a:t>
            </a:r>
            <a:r>
              <a:rPr lang="en-US" sz="2800" dirty="0"/>
              <a:t> of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Git –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40669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ED6C-0E99-4F41-A36D-8C6CDBB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Evaluation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70AE2-3110-AD42-9A45-55622F80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92" y="2504319"/>
            <a:ext cx="10274522" cy="3539068"/>
          </a:xfrm>
        </p:spPr>
        <p:txBody>
          <a:bodyPr>
            <a:noAutofit/>
          </a:bodyPr>
          <a:lstStyle/>
          <a:p>
            <a:r>
              <a:rPr lang="en-US" sz="2800" dirty="0"/>
              <a:t>Need to spend a lot of time on the evaluation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sz="2800" dirty="0"/>
              <a:t>Hand out prototype calendars to some students</a:t>
            </a:r>
          </a:p>
          <a:p>
            <a:endParaRPr lang="en-US" sz="400" dirty="0"/>
          </a:p>
          <a:p>
            <a:r>
              <a:rPr lang="en-US" sz="2800" dirty="0"/>
              <a:t>Want to measure how engaging the project is:</a:t>
            </a:r>
          </a:p>
          <a:p>
            <a:pPr lvl="1"/>
            <a:r>
              <a:rPr lang="en-US" sz="2800" dirty="0"/>
              <a:t>Track click-through usage from the QR codes being scanned using bit.ly</a:t>
            </a:r>
          </a:p>
          <a:p>
            <a:pPr lvl="1"/>
            <a:r>
              <a:rPr lang="en-US" sz="2800" dirty="0"/>
              <a:t>Create surveys for the students to answer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8856-91C6-EF4C-A15A-9DBD766C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703" y="5969000"/>
            <a:ext cx="54269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751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9CFC-4151-FF4C-9328-CFB74F986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1D5F-443A-3E4C-AEAA-B628AFF0D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listening! I will happily answer any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AF708-2F0F-2B47-83FB-7847994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129" y="5037663"/>
            <a:ext cx="551167" cy="279400"/>
          </a:xfrm>
        </p:spPr>
        <p:txBody>
          <a:bodyPr/>
          <a:lstStyle/>
          <a:p>
            <a:fld id="{1DB3065C-BF6E-364D-8B90-5BA7F0FD4C40}" type="slidenum">
              <a:rPr lang="en-US" sz="1400" smtClean="0"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941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{BFA95598-74B7-3A40-8BAA-5C06BCE2A315}tf10001064</Template>
  <TotalTime>3543</TotalTime>
  <Words>450</Words>
  <Application>Microsoft Macintosh PowerPoint</Application>
  <PresentationFormat>Widescreen</PresentationFormat>
  <Paragraphs>104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Engaging History Tool</vt:lpstr>
      <vt:lpstr>Problem: lack of historical interest </vt:lpstr>
      <vt:lpstr>Why the lack of interest?</vt:lpstr>
      <vt:lpstr>Interaction</vt:lpstr>
      <vt:lpstr>Calendar and Time-Map </vt:lpstr>
      <vt:lpstr>Corpus </vt:lpstr>
      <vt:lpstr>Project Plan </vt:lpstr>
      <vt:lpstr>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History Tool</dc:title>
  <dc:creator>George Clarke</dc:creator>
  <cp:lastModifiedBy>George Clarke</cp:lastModifiedBy>
  <cp:revision>35</cp:revision>
  <dcterms:created xsi:type="dcterms:W3CDTF">2019-10-22T13:00:11Z</dcterms:created>
  <dcterms:modified xsi:type="dcterms:W3CDTF">2019-11-07T14:28:23Z</dcterms:modified>
</cp:coreProperties>
</file>